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6" r:id="rId1"/>
  </p:sldMasterIdLst>
  <p:notesMasterIdLst>
    <p:notesMasterId r:id="rId14"/>
  </p:notesMasterIdLst>
  <p:sldIdLst>
    <p:sldId id="256" r:id="rId2"/>
    <p:sldId id="267" r:id="rId3"/>
    <p:sldId id="257" r:id="rId4"/>
    <p:sldId id="268" r:id="rId5"/>
    <p:sldId id="258" r:id="rId6"/>
    <p:sldId id="261" r:id="rId7"/>
    <p:sldId id="269" r:id="rId8"/>
    <p:sldId id="263" r:id="rId9"/>
    <p:sldId id="262" r:id="rId10"/>
    <p:sldId id="260" r:id="rId11"/>
    <p:sldId id="266" r:id="rId12"/>
    <p:sldId id="264" r:id="rId13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61B25"/>
    <a:srgbClr val="669BC1"/>
    <a:srgbClr val="FF0D01"/>
    <a:srgbClr val="2462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12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7F8631C-1DB3-4811-9701-40A27D104484}" type="datetimeFigureOut">
              <a:rPr lang="en-US" smtClean="0"/>
              <a:t>13/12/2021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ADEBA28-8C6D-4567-ABFB-DEB768A15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691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9A35-6F62-4CE6-8BE8-B02753A69196}" type="datetime1">
              <a:rPr lang="en-US" smtClean="0"/>
              <a:t>13/12/2021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191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3E88B-2103-4625-91A5-0BD7FD842878}" type="datetime1">
              <a:rPr lang="en-US" smtClean="0"/>
              <a:t>13/12/2021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297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0FD71-1AA0-4252-A4D8-F0A67758BDBD}" type="datetime1">
              <a:rPr lang="en-US" smtClean="0"/>
              <a:t>13/12/2021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611368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6CE8F-4D90-4430-B0E8-51037020F52D}" type="datetime1">
              <a:rPr lang="en-US" smtClean="0"/>
              <a:t>13/12/2021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97380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F81A7-3259-4887-822E-3E6F9AB311AB}" type="datetime1">
              <a:rPr lang="en-US" smtClean="0"/>
              <a:t>13/12/2021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242615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B1AED-41BA-4883-8141-9C16A21AE7EC}" type="datetime1">
              <a:rPr lang="en-US" smtClean="0"/>
              <a:t>13/12/2021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2336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D77CC-A62B-4D9F-9F17-D77E247939BC}" type="datetime1">
              <a:rPr lang="en-US" smtClean="0"/>
              <a:t>13/12/2021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86222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B64D1-35F2-4B9B-9F3C-7413879B6646}" type="datetime1">
              <a:rPr lang="en-US" smtClean="0"/>
              <a:t>13/12/2021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53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43EDD-DD34-4F30-B3C4-7420BB2D188D}" type="datetime1">
              <a:rPr lang="en-US" smtClean="0"/>
              <a:t>13/12/2021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277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EDED-C35C-47D8-96D0-C57276D455F9}" type="datetime1">
              <a:rPr lang="en-US" smtClean="0"/>
              <a:t>13/12/2021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4930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6CE86-D4DF-4B89-B49A-765A9A8F020A}" type="datetime1">
              <a:rPr lang="en-US" smtClean="0"/>
              <a:t>13/12/2021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8766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DD172-A099-42DA-BEC4-E51195CE0251}" type="datetime1">
              <a:rPr lang="en-US" smtClean="0"/>
              <a:t>13/12/2021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585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04A16-7156-4751-9EDF-241E9D9EB948}" type="datetime1">
              <a:rPr lang="en-US" smtClean="0"/>
              <a:t>13/12/2021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13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9CD57-C1A6-43E7-A614-0306124175B1}" type="datetime1">
              <a:rPr lang="en-US" smtClean="0"/>
              <a:t>13/12/2021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51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50773-744D-4F43-8F12-E52AE195F92A}" type="datetime1">
              <a:rPr lang="en-US" smtClean="0"/>
              <a:t>13/12/2021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336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E551D-7DDC-47C2-A0FA-D3D2B0E3738F}" type="datetime1">
              <a:rPr lang="en-US" smtClean="0"/>
              <a:t>13/12/2021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510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022088-1457-4D19-9EF6-3596A4766528}" type="datetime1">
              <a:rPr lang="en-US" smtClean="0"/>
              <a:t>13/12/2021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814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  <p:sldLayoutId id="2147483700" r:id="rId14"/>
    <p:sldLayoutId id="2147483701" r:id="rId15"/>
    <p:sldLayoutId id="2147483702" r:id="rId16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api@anb.com.sa" TargetMode="External"/><Relationship Id="rId2" Type="http://schemas.openxmlformats.org/officeDocument/2006/relationships/hyperlink" Target="https://documenter.getpostman.com/view/13252083/TW73E5oN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7A9E4-D800-4F44-873E-3232BD3A64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435292"/>
            <a:ext cx="10016455" cy="621836"/>
          </a:xfrm>
        </p:spPr>
        <p:txBody>
          <a:bodyPr/>
          <a:lstStyle/>
          <a:p>
            <a:pPr algn="ctr"/>
            <a:r>
              <a:rPr lang="en-US" sz="1800" dirty="0"/>
              <a:t>ANB B2B API</a:t>
            </a:r>
            <a:br>
              <a:rPr lang="en-US" sz="1800" dirty="0"/>
            </a:br>
            <a:br>
              <a:rPr lang="en-US" sz="1800" dirty="0"/>
            </a:br>
            <a:r>
              <a:rPr lang="en-US" sz="1800" dirty="0"/>
              <a:t>Transactions Banking Solutions</a:t>
            </a:r>
          </a:p>
        </p:txBody>
      </p:sp>
      <p:pic>
        <p:nvPicPr>
          <p:cNvPr id="4" name="Picture 3" descr="Logo">
            <a:extLst>
              <a:ext uri="{FF2B5EF4-FFF2-40B4-BE49-F238E27FC236}">
                <a16:creationId xmlns:a16="http://schemas.microsoft.com/office/drawing/2014/main" id="{A6276E52-D81F-441D-A3FB-3E0C9C2E8CA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31" y="1243900"/>
            <a:ext cx="3031391" cy="1332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261601-E1B0-47E1-8885-A3DD6A9FA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E81BF1-AD03-451A-BE78-C73675CBA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3EF6D-F093-42CA-A0B4-2D391075FF73}" type="datetime1">
              <a:rPr lang="en-US" smtClean="0"/>
              <a:t>13/12/2021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135B31C-ACCB-4982-941F-EFD46F353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2651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1905E-7EF2-4A9F-AD2D-10ECE3373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FAQs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7DB41C-2642-413D-9CFB-D81E24357F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16404"/>
            <a:ext cx="8596668" cy="5641595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sz="1400" b="1" dirty="0"/>
              <a:t>What is the response content type used?</a:t>
            </a:r>
          </a:p>
          <a:p>
            <a:pPr lvl="1">
              <a:lnSpc>
                <a:spcPct val="150000"/>
              </a:lnSpc>
            </a:pPr>
            <a:r>
              <a:rPr lang="en-US" sz="1200" dirty="0"/>
              <a:t>JSON only.</a:t>
            </a:r>
          </a:p>
          <a:p>
            <a:pPr>
              <a:lnSpc>
                <a:spcPct val="150000"/>
              </a:lnSpc>
            </a:pPr>
            <a:r>
              <a:rPr lang="en-US" sz="1400" b="1" dirty="0"/>
              <a:t>Can </a:t>
            </a:r>
            <a:r>
              <a:rPr lang="en-US" sz="1400" b="1"/>
              <a:t>we connect </a:t>
            </a:r>
            <a:r>
              <a:rPr lang="en-US" sz="1400" b="1" dirty="0"/>
              <a:t>via swiftAL2?</a:t>
            </a:r>
          </a:p>
          <a:p>
            <a:pPr lvl="1">
              <a:lnSpc>
                <a:spcPct val="150000"/>
              </a:lnSpc>
            </a:pPr>
            <a:r>
              <a:rPr lang="en-US" sz="1200" dirty="0"/>
              <a:t>No we only have API integration for B2B.</a:t>
            </a:r>
          </a:p>
          <a:p>
            <a:pPr>
              <a:lnSpc>
                <a:spcPct val="150000"/>
              </a:lnSpc>
            </a:pPr>
            <a:r>
              <a:rPr lang="en-US" sz="1400" b="1" dirty="0"/>
              <a:t>Type of Single Payment used?</a:t>
            </a:r>
          </a:p>
          <a:p>
            <a:pPr lvl="1">
              <a:lnSpc>
                <a:spcPct val="150000"/>
              </a:lnSpc>
            </a:pPr>
            <a:r>
              <a:rPr lang="en-US" sz="1200" dirty="0"/>
              <a:t>ANB B2B API supports either MT100 or JSON data structure.</a:t>
            </a:r>
          </a:p>
          <a:p>
            <a:pPr>
              <a:lnSpc>
                <a:spcPct val="150000"/>
              </a:lnSpc>
            </a:pPr>
            <a:r>
              <a:rPr lang="en-US" sz="1600" b="1" dirty="0"/>
              <a:t>What is Payment method used?</a:t>
            </a:r>
          </a:p>
          <a:p>
            <a:pPr lvl="1">
              <a:lnSpc>
                <a:spcPct val="150000"/>
              </a:lnSpc>
            </a:pPr>
            <a:r>
              <a:rPr lang="en-US" sz="1200" dirty="0"/>
              <a:t>multi debit, multi credit.</a:t>
            </a:r>
          </a:p>
          <a:p>
            <a:pPr lvl="1">
              <a:lnSpc>
                <a:spcPct val="150000"/>
              </a:lnSpc>
            </a:pPr>
            <a:r>
              <a:rPr lang="en-US" sz="1200" dirty="0"/>
              <a:t>Single debit, single credit.</a:t>
            </a:r>
          </a:p>
          <a:p>
            <a:pPr>
              <a:lnSpc>
                <a:spcPct val="150000"/>
              </a:lnSpc>
            </a:pPr>
            <a:r>
              <a:rPr lang="en-US" sz="1400" b="1" dirty="0"/>
              <a:t>Do we need to purchase a digital certificate and provide it to ANB?</a:t>
            </a:r>
          </a:p>
          <a:p>
            <a:pPr lvl="1">
              <a:lnSpc>
                <a:spcPct val="150000"/>
              </a:lnSpc>
            </a:pPr>
            <a:r>
              <a:rPr lang="en-US" sz="1200" dirty="0"/>
              <a:t>No need for that, since ANB will whitelist Company’s IP address and if required we will also use API Signature mechanism to receive any messages.</a:t>
            </a:r>
          </a:p>
          <a:p>
            <a:pPr>
              <a:lnSpc>
                <a:spcPct val="150000"/>
              </a:lnSpc>
            </a:pPr>
            <a:r>
              <a:rPr lang="en-US" sz="1600" b="1" dirty="0"/>
              <a:t>How long does systems integration will take?</a:t>
            </a:r>
          </a:p>
          <a:p>
            <a:pPr lvl="1">
              <a:lnSpc>
                <a:spcPct val="150000"/>
              </a:lnSpc>
            </a:pPr>
            <a:r>
              <a:rPr lang="en-US" sz="1200" dirty="0"/>
              <a:t>5 working days. (given customer is ready and successfully completed testing)</a:t>
            </a:r>
          </a:p>
        </p:txBody>
      </p:sp>
      <p:pic>
        <p:nvPicPr>
          <p:cNvPr id="4" name="Picture 3" descr="Logo">
            <a:extLst>
              <a:ext uri="{FF2B5EF4-FFF2-40B4-BE49-F238E27FC236}">
                <a16:creationId xmlns:a16="http://schemas.microsoft.com/office/drawing/2014/main" id="{862422DF-5B8B-4E82-8E8E-B73333413CD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5927" y="0"/>
            <a:ext cx="1598075" cy="738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686681-C41D-4AE6-87FE-51F771FBE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AADC9795-41D8-46C1-84C6-AD0A6DBD56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33783-62A3-4409-B14F-4E304AEEC039}" type="datetime1">
              <a:rPr lang="en-US" smtClean="0"/>
              <a:t>13/12/2021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2E3BE4-2138-42BE-A49C-80E9AF55B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36876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1905E-7EF2-4A9F-AD2D-10ECE3373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More FAQs…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7DB41C-2642-413D-9CFB-D81E24357F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16404"/>
            <a:ext cx="8596668" cy="5641595"/>
          </a:xfrm>
        </p:spPr>
        <p:txBody>
          <a:bodyPr>
            <a:normAutofit/>
          </a:bodyPr>
          <a:lstStyle/>
          <a:p>
            <a:r>
              <a:rPr lang="en-US" sz="1400" b="1" dirty="0"/>
              <a:t>Does bulk payment transfer support IPS.</a:t>
            </a:r>
          </a:p>
          <a:p>
            <a:pPr lvl="1"/>
            <a:r>
              <a:rPr lang="en-US" sz="1200" dirty="0"/>
              <a:t>Yes.</a:t>
            </a:r>
          </a:p>
          <a:p>
            <a:r>
              <a:rPr lang="en-US" sz="1400" b="1" dirty="0"/>
              <a:t>Any restrictions on the number of transactions in the file in the Bulk Payment request?</a:t>
            </a:r>
          </a:p>
          <a:p>
            <a:pPr lvl="1"/>
            <a:r>
              <a:rPr lang="en-US" sz="1200" dirty="0"/>
              <a:t>No restrictions from ANB side. However, it is preferred to keep the number of payments per file reasonable to make it easier to trace individual payments.</a:t>
            </a:r>
          </a:p>
          <a:p>
            <a:r>
              <a:rPr lang="en-US" sz="1400" b="1" dirty="0"/>
              <a:t>Is there OTP used to connect to B2B?</a:t>
            </a:r>
          </a:p>
          <a:p>
            <a:pPr lvl="1"/>
            <a:r>
              <a:rPr lang="en-US" sz="1200" dirty="0"/>
              <a:t>No.</a:t>
            </a:r>
          </a:p>
          <a:p>
            <a:r>
              <a:rPr lang="en-US" sz="1400" dirty="0"/>
              <a:t>In payroll file, the “Employee ID” details can be our alphanumeric employee ID?</a:t>
            </a:r>
          </a:p>
          <a:p>
            <a:pPr lvl="1"/>
            <a:r>
              <a:rPr lang="en-US" sz="1200" dirty="0"/>
              <a:t>Yes.</a:t>
            </a:r>
          </a:p>
          <a:p>
            <a:r>
              <a:rPr lang="en-US" sz="1400" dirty="0"/>
              <a:t>Will closing balance change during the day?</a:t>
            </a:r>
          </a:p>
          <a:p>
            <a:pPr lvl="1"/>
            <a:r>
              <a:rPr lang="en-US" sz="1200" dirty="0"/>
              <a:t>Closing balance will not change during intraday requests. Closing balance will only change after end of day.</a:t>
            </a:r>
          </a:p>
          <a:p>
            <a:r>
              <a:rPr lang="en-US" sz="1400" b="1" dirty="0"/>
              <a:t>How secure and safe the system is? What security standards are implemented?</a:t>
            </a:r>
          </a:p>
          <a:p>
            <a:pPr lvl="1"/>
            <a:r>
              <a:rPr lang="en-US" sz="1200" dirty="0"/>
              <a:t>Secure channel through HTTPS, IP whitelisting, OAuth 2.</a:t>
            </a:r>
          </a:p>
        </p:txBody>
      </p:sp>
      <p:pic>
        <p:nvPicPr>
          <p:cNvPr id="4" name="Picture 3" descr="Logo">
            <a:extLst>
              <a:ext uri="{FF2B5EF4-FFF2-40B4-BE49-F238E27FC236}">
                <a16:creationId xmlns:a16="http://schemas.microsoft.com/office/drawing/2014/main" id="{387205EC-1DE3-4381-8FC1-72422F1EBF77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5927" y="0"/>
            <a:ext cx="1598075" cy="738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E303D3-2D0C-456A-BD9E-1D37EA8C3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0747BDCF-5484-4D1D-AD8E-F35C8A4A6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9A3D2-EB26-475B-8056-63AB452AF97F}" type="datetime1">
              <a:rPr lang="en-US" smtClean="0"/>
              <a:t>13/12/2021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1FA366-1411-4A85-AD29-7F2221BCA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3233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3B031-E4A1-4CD1-B047-F69B46F5D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</p:spPr>
        <p:txBody>
          <a:bodyPr anchor="ctr"/>
          <a:lstStyle/>
          <a:p>
            <a:pPr algn="ctr"/>
            <a:r>
              <a:rPr lang="en-US" dirty="0"/>
              <a:t>Thank you!</a:t>
            </a:r>
          </a:p>
        </p:txBody>
      </p:sp>
      <p:pic>
        <p:nvPicPr>
          <p:cNvPr id="4" name="Picture 3" descr="Logo">
            <a:extLst>
              <a:ext uri="{FF2B5EF4-FFF2-40B4-BE49-F238E27FC236}">
                <a16:creationId xmlns:a16="http://schemas.microsoft.com/office/drawing/2014/main" id="{17F24036-0444-4701-A55A-9355645B0335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5927" y="0"/>
            <a:ext cx="1598075" cy="738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749D43-E841-43FD-8A2D-BA2F6E1DB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288ED8A2-C222-46AF-9DF4-85FAA5D65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04DEA-4206-4E92-9C1A-19976F089617}" type="datetime1">
              <a:rPr lang="en-US" smtClean="0"/>
              <a:t>13/12/2021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DED031-1C03-4FC4-9007-E5CEB1F26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096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94BB920-505B-4B8B-A23F-A420C23EAA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324" y="1045431"/>
            <a:ext cx="8981819" cy="4318002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Picture 4" descr="Logo">
            <a:extLst>
              <a:ext uri="{FF2B5EF4-FFF2-40B4-BE49-F238E27FC236}">
                <a16:creationId xmlns:a16="http://schemas.microsoft.com/office/drawing/2014/main" id="{35D7A131-B487-4A3E-A269-6893A17EC004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5927" y="0"/>
            <a:ext cx="1598075" cy="738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ED5CB7-6DF1-46F7-A72B-FBC0CEA80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6699449-BBB5-45FF-904F-2A363D8D6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9B34-0C55-414E-AC30-C701D3C549E3}" type="datetime1">
              <a:rPr lang="en-US" smtClean="0"/>
              <a:t>13/12/2021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6F2CD2E-F073-4C14-93E4-E4DA167F9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5925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9F9ED5-D938-48C9-9491-7D9B1E3137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1239474"/>
            <a:ext cx="8534400" cy="3615267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ANB B2B is a solution for companies who in need to establish a direct connection over the internet from their accounting systems/ERPs to ANB’s backend system for accessing information as well as processing transactions with the highest international security standards.</a:t>
            </a:r>
          </a:p>
          <a:p>
            <a:pPr>
              <a:lnSpc>
                <a:spcPct val="150000"/>
              </a:lnSpc>
            </a:pPr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B2B solution is designed for companies that requires direct integration/access to their accounts for straight-through processing of high volume of payments and value efficiency &amp; security.</a:t>
            </a:r>
          </a:p>
        </p:txBody>
      </p:sp>
      <p:pic>
        <p:nvPicPr>
          <p:cNvPr id="4" name="Picture 3" descr="Logo">
            <a:extLst>
              <a:ext uri="{FF2B5EF4-FFF2-40B4-BE49-F238E27FC236}">
                <a16:creationId xmlns:a16="http://schemas.microsoft.com/office/drawing/2014/main" id="{D10445D0-1CFB-4722-9E95-CFA7889B1769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5927" y="0"/>
            <a:ext cx="1598075" cy="738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ADF61589-2C63-4F45-A52C-50F7395792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>
            <a:normAutofit/>
          </a:bodyPr>
          <a:lstStyle/>
          <a:p>
            <a:r>
              <a:rPr lang="en-US" sz="2400" b="1" cap="all" dirty="0"/>
              <a:t>What is B2B?</a:t>
            </a:r>
            <a:endParaRPr lang="en-US" sz="2400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82B056-4144-4E7A-9DAD-DA1CBE977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4998D7-F878-46DE-AEF9-0F0DF1A49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0623F-6BDA-4F46-898A-941EB25DAD69}" type="datetime1">
              <a:rPr lang="en-US" smtClean="0"/>
              <a:t>13/12/2021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6650496-B264-4039-9B15-174C7C616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690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2E33-2D02-4D02-8DE1-F89802A43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</p:spPr>
        <p:txBody>
          <a:bodyPr anchor="ctr"/>
          <a:lstStyle/>
          <a:p>
            <a:pPr algn="ctr"/>
            <a:r>
              <a:rPr lang="en-US" dirty="0"/>
              <a:t>WHY ARAB NATIONAL BANK?</a:t>
            </a:r>
          </a:p>
        </p:txBody>
      </p:sp>
      <p:pic>
        <p:nvPicPr>
          <p:cNvPr id="4" name="Picture 3" descr="Logo">
            <a:extLst>
              <a:ext uri="{FF2B5EF4-FFF2-40B4-BE49-F238E27FC236}">
                <a16:creationId xmlns:a16="http://schemas.microsoft.com/office/drawing/2014/main" id="{50789A58-732C-48A4-A503-8F5113C2CBD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5927" y="0"/>
            <a:ext cx="1598075" cy="738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1324BC-6526-482A-B7A6-89ABE9BF8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36EB1C66-A1CC-439F-82F7-6DA79BDA1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9840D-E2A8-4FEF-B098-72C6549D2838}" type="datetime1">
              <a:rPr lang="en-US" smtClean="0"/>
              <a:t>13/12/2021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F284EF-970A-4FCA-AA8B-D500919EA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03981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918B5-D68C-4DBD-B7E5-E674F0403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cap="all" dirty="0"/>
              <a:t>APIS DESIGNED AND DEVELOPED TO MEET YOUR NEEDS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884DCD-4D86-4F20-A1E3-125B9F6BCE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75127"/>
            <a:ext cx="8596668" cy="4766235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</a:rPr>
              <a:t>(Pull) – EOD Statement (MT940)</a:t>
            </a:r>
          </a:p>
          <a:p>
            <a:pPr lvl="0">
              <a:lnSpc>
                <a:spcPct val="15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</a:rPr>
              <a:t>(Pull) – Real Time Intraday Statement (MT942)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</a:rPr>
              <a:t>(Pull) – Real Time Account Balance Inquiry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</a:rPr>
              <a:t>(Push) – Notification service for ANB/SARIE/SWIFT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</a:rPr>
              <a:t>All type of Payments 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ANB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SARIE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IPS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SWIFT</a:t>
            </a:r>
          </a:p>
          <a:p>
            <a:pPr lvl="0">
              <a:lnSpc>
                <a:spcPct val="15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</a:rPr>
              <a:t>Bulk Payments</a:t>
            </a:r>
          </a:p>
          <a:p>
            <a:pPr lvl="0">
              <a:lnSpc>
                <a:spcPct val="15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Payments status enquiry</a:t>
            </a:r>
          </a:p>
        </p:txBody>
      </p:sp>
      <p:pic>
        <p:nvPicPr>
          <p:cNvPr id="4" name="Picture 3" descr="Logo">
            <a:extLst>
              <a:ext uri="{FF2B5EF4-FFF2-40B4-BE49-F238E27FC236}">
                <a16:creationId xmlns:a16="http://schemas.microsoft.com/office/drawing/2014/main" id="{D5CFAE97-ABC2-4FCC-9702-CE8B21920EF7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5927" y="0"/>
            <a:ext cx="1598075" cy="738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87820BF0-9A68-4734-A0DA-662501FF4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  <a:endParaRPr lang="en-US" dirty="0"/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679EB7EF-F528-49A9-AC1C-5D0ED6488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3D15C-450F-4CBB-864A-6D01BA2759ED}" type="datetime1">
              <a:rPr lang="en-US" smtClean="0"/>
              <a:t>13/12/2021</a:t>
            </a:fld>
            <a:endParaRPr lang="en-US" dirty="0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D67E2E90-F489-4260-A75B-228064504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2156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918B5-D68C-4DBD-B7E5-E674F0403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And more APIs...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884DCD-4D86-4F20-A1E3-125B9F6BCE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75127"/>
            <a:ext cx="8596668" cy="4766235"/>
          </a:xfrm>
        </p:spPr>
        <p:txBody>
          <a:bodyPr>
            <a:normAutofit fontScale="92500"/>
          </a:bodyPr>
          <a:lstStyle/>
          <a:p>
            <a:pPr>
              <a:lnSpc>
                <a:spcPct val="20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</a:rPr>
              <a:t>SADAD/MOI/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</a:rPr>
              <a:t>Esal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</a:rPr>
              <a:t> payment service </a:t>
            </a:r>
            <a:r>
              <a:rPr lang="en-US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(Soon)</a:t>
            </a:r>
          </a:p>
          <a:p>
            <a:pPr>
              <a:lnSpc>
                <a:spcPct val="20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</a:rPr>
              <a:t>Payroll Services.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lnSpc>
                <a:spcPct val="20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</a:rPr>
              <a:t>WPS output file.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lnSpc>
                <a:spcPct val="20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</a:rPr>
              <a:t>Sanction names enquiry (SAMA approval required).</a:t>
            </a:r>
          </a:p>
          <a:p>
            <a:pPr lvl="0">
              <a:lnSpc>
                <a:spcPct val="20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</a:rPr>
              <a:t>Live Exchange Rate (FX) enquiry.</a:t>
            </a:r>
          </a:p>
          <a:p>
            <a:pPr lvl="0">
              <a:lnSpc>
                <a:spcPct val="20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</a:rPr>
              <a:t>API management portal.</a:t>
            </a:r>
          </a:p>
          <a:p>
            <a:pPr>
              <a:lnSpc>
                <a:spcPct val="20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dirty="0" err="1">
                <a:latin typeface="Calibri" panose="020F0502020204030204" pitchFamily="34" charset="0"/>
              </a:rPr>
              <a:t>Ratibi</a:t>
            </a:r>
            <a:r>
              <a:rPr lang="en-US" dirty="0">
                <a:latin typeface="Calibri" panose="020F0502020204030204" pitchFamily="34" charset="0"/>
              </a:rPr>
              <a:t> Services (Payroll Cards). </a:t>
            </a:r>
            <a:r>
              <a:rPr lang="en-US" sz="1200" dirty="0">
                <a:latin typeface="Calibri" panose="020F0502020204030204" pitchFamily="34" charset="0"/>
              </a:rPr>
              <a:t>(Soon)</a:t>
            </a:r>
          </a:p>
          <a:p>
            <a:pPr>
              <a:lnSpc>
                <a:spcPct val="20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</a:rPr>
              <a:t>POS Reporting services. </a:t>
            </a:r>
            <a:r>
              <a:rPr lang="en-US" sz="1200" dirty="0">
                <a:latin typeface="Calibri" panose="020F0502020204030204" pitchFamily="34" charset="0"/>
              </a:rPr>
              <a:t>(Soon)</a:t>
            </a:r>
          </a:p>
          <a:p>
            <a:pPr>
              <a:lnSpc>
                <a:spcPct val="20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>
                <a:latin typeface="Calibri" panose="020F0502020204030204" pitchFamily="34" charset="0"/>
              </a:rPr>
              <a:t>Current Sub-Account </a:t>
            </a:r>
            <a:r>
              <a:rPr lang="en-US" dirty="0">
                <a:latin typeface="Calibri" panose="020F0502020204030204" pitchFamily="34" charset="0"/>
              </a:rPr>
              <a:t>Opening/Update services. </a:t>
            </a:r>
            <a:r>
              <a:rPr lang="en-US" sz="1200" dirty="0">
                <a:latin typeface="Calibri" panose="020F0502020204030204" pitchFamily="34" charset="0"/>
              </a:rPr>
              <a:t>(Soon)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  <p:pic>
        <p:nvPicPr>
          <p:cNvPr id="4" name="Picture 3" descr="Logo">
            <a:extLst>
              <a:ext uri="{FF2B5EF4-FFF2-40B4-BE49-F238E27FC236}">
                <a16:creationId xmlns:a16="http://schemas.microsoft.com/office/drawing/2014/main" id="{1C93ABAE-5667-4335-9790-BDC3AF1E9EE3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5927" y="0"/>
            <a:ext cx="1598075" cy="738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85E402-B9BD-4C8A-BF90-A38D02AD6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40FB6BF9-21AD-48F6-B073-DE0104473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7A491-ADBD-4ACC-BA86-BB9721957213}" type="datetime1">
              <a:rPr lang="en-US" smtClean="0"/>
              <a:t>13/12/2021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29098E-25E5-47F4-8260-BB1BF7FFC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61086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918B5-D68C-4DBD-B7E5-E674F0403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Features...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884DCD-4D86-4F20-A1E3-125B9F6BCE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75127"/>
            <a:ext cx="8596668" cy="4766235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</a:rPr>
              <a:t>Integration through APIs.</a:t>
            </a:r>
          </a:p>
          <a:p>
            <a:pPr lvl="0">
              <a:lnSpc>
                <a:spcPct val="20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</a:rPr>
              <a:t>Straight-through-processing.</a:t>
            </a:r>
          </a:p>
          <a:p>
            <a:pPr>
              <a:lnSpc>
                <a:spcPct val="20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</a:rPr>
              <a:t>Accepting transactions 24/7.</a:t>
            </a:r>
          </a:p>
          <a:p>
            <a:pPr>
              <a:lnSpc>
                <a:spcPct val="20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</a:rPr>
              <a:t>Simplifies the reconciliation process.</a:t>
            </a:r>
          </a:p>
          <a:p>
            <a:pPr>
              <a:lnSpc>
                <a:spcPct val="20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</a:rPr>
              <a:t>Integration with the large corporate existing systems.</a:t>
            </a:r>
          </a:p>
          <a:p>
            <a:pPr>
              <a:lnSpc>
                <a:spcPct val="20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</a:rPr>
              <a:t>Fully automated channel to perform transactions without manual intervention.</a:t>
            </a:r>
          </a:p>
          <a:p>
            <a:pPr>
              <a:lnSpc>
                <a:spcPct val="20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</a:rPr>
              <a:t>Full control and administration by partner’s authorized users.</a:t>
            </a:r>
          </a:p>
          <a:p>
            <a:pPr>
              <a:lnSpc>
                <a:spcPct val="20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</a:rPr>
              <a:t>Handles massive number of transaction volume.</a:t>
            </a:r>
          </a:p>
          <a:p>
            <a:pPr>
              <a:lnSpc>
                <a:spcPct val="20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endParaRPr lang="en-US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20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endParaRPr lang="en-US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0">
              <a:lnSpc>
                <a:spcPct val="20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endParaRPr lang="en-US" dirty="0"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pic>
        <p:nvPicPr>
          <p:cNvPr id="4" name="Picture 3" descr="Logo">
            <a:extLst>
              <a:ext uri="{FF2B5EF4-FFF2-40B4-BE49-F238E27FC236}">
                <a16:creationId xmlns:a16="http://schemas.microsoft.com/office/drawing/2014/main" id="{3B37EC44-7D4A-41BB-B020-92EA01595070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5927" y="0"/>
            <a:ext cx="1598075" cy="738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56B4BD-B440-487B-AC30-9834E9368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F89EEE5-08E2-4FF3-BB36-52EE3C826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00B3E-B005-4E3B-887B-AD359872B02E}" type="datetime1">
              <a:rPr lang="en-US" smtClean="0"/>
              <a:t>13/12/2021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03C3D4-1D80-43CC-9A22-E9A22FFB1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28146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918B5-D68C-4DBD-B7E5-E674F0403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400" b="1" cap="all" dirty="0"/>
              <a:t>IT IS EASIER THAN WHAT YOU THINK</a:t>
            </a:r>
            <a:br>
              <a:rPr lang="en-US" b="1" cap="all" dirty="0"/>
            </a:br>
            <a:r>
              <a:rPr lang="en-US" b="1" cap="all" dirty="0"/>
              <a:t>GO LIVE IN FEW STEPS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884DCD-4D86-4F20-A1E3-125B9F6BCE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Read </a:t>
            </a:r>
            <a:r>
              <a:rPr lang="en-US" dirty="0">
                <a:hlinkClick r:id="rId2" action="ppaction://hlinksldjump"/>
              </a:rPr>
              <a:t>ANB B2B API technical documentation</a:t>
            </a:r>
            <a:r>
              <a:rPr lang="en-US" dirty="0"/>
              <a:t>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Sign B2B agreement and its related forms.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Start testing B2B API in testing (Sandbox) environment.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Deploy to live production environment.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Enjoy our fast payments and enquires processing systems</a:t>
            </a:r>
            <a:r>
              <a:rPr lang="en-US" dirty="0">
                <a:sym typeface="Wingdings" panose="05000000000000000000" pitchFamily="2" charset="2"/>
              </a:rPr>
              <a:t>.</a:t>
            </a:r>
            <a:endParaRPr lang="en-US" dirty="0"/>
          </a:p>
          <a:p>
            <a:pPr>
              <a:lnSpc>
                <a:spcPct val="150000"/>
              </a:lnSpc>
              <a:buFont typeface="+mj-lt"/>
              <a:buAutoNum type="arabicPeriod"/>
            </a:pPr>
            <a:endParaRPr lang="en-US" dirty="0"/>
          </a:p>
          <a:p>
            <a:pPr>
              <a:lnSpc>
                <a:spcPct val="150000"/>
              </a:lnSpc>
              <a:buFont typeface="+mj-lt"/>
              <a:buAutoNum type="arabicPeriod"/>
            </a:pPr>
            <a:endParaRPr lang="en-US" dirty="0"/>
          </a:p>
          <a:p>
            <a:pPr>
              <a:lnSpc>
                <a:spcPct val="150000"/>
              </a:lnSpc>
              <a:buFont typeface="+mj-lt"/>
              <a:buAutoNum type="arabicPeriod"/>
            </a:pPr>
            <a:endParaRPr lang="en-US" dirty="0"/>
          </a:p>
        </p:txBody>
      </p:sp>
      <p:pic>
        <p:nvPicPr>
          <p:cNvPr id="5" name="Picture 4" descr="Logo">
            <a:extLst>
              <a:ext uri="{FF2B5EF4-FFF2-40B4-BE49-F238E27FC236}">
                <a16:creationId xmlns:a16="http://schemas.microsoft.com/office/drawing/2014/main" id="{88C0C4DC-A07D-4332-BC08-F9A38D0C8FE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5927" y="0"/>
            <a:ext cx="1598075" cy="738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BBC4F9-2518-435D-8C9A-F81763E86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6634F2-2CE4-43F0-AD80-5EFB5A980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05699-508C-4D79-9E3C-2EE8D6772D39}" type="datetime1">
              <a:rPr lang="en-US" smtClean="0"/>
              <a:t>13/12/2021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033F8DD-1232-4A0A-9A68-AFFA22ABF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8052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918B5-D68C-4DBD-B7E5-E674F0403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Online B2B technical Documentation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884DCD-4D86-4F20-A1E3-125B9F6BCE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hlinkClick r:id="rId2"/>
              </a:rPr>
              <a:t>https://documenter.getpostman.com/view/13252083/TW73E5oN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For any questions please contact us at: </a:t>
            </a:r>
            <a:r>
              <a:rPr lang="en-US" dirty="0">
                <a:hlinkClick r:id="rId3"/>
              </a:rPr>
              <a:t>api@anb.com.sa</a:t>
            </a:r>
            <a:endParaRPr lang="en-US" dirty="0"/>
          </a:p>
        </p:txBody>
      </p:sp>
      <p:pic>
        <p:nvPicPr>
          <p:cNvPr id="4" name="Picture 3" descr="Logo">
            <a:extLst>
              <a:ext uri="{FF2B5EF4-FFF2-40B4-BE49-F238E27FC236}">
                <a16:creationId xmlns:a16="http://schemas.microsoft.com/office/drawing/2014/main" id="{C9C9512C-135D-412A-BEDC-7D4CD584F4A8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5927" y="0"/>
            <a:ext cx="1598075" cy="738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956897-8FF4-44F3-851C-F9A95121A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3D66D060-E536-4C13-87DD-871D6E337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3EAA3-D12F-48AB-9A61-1FF8E5E4B05E}" type="datetime1">
              <a:rPr lang="en-US" smtClean="0"/>
              <a:t>13/12/2021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5A51BA-C0F4-4327-B197-9FE104D2E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263006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Custom 3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0070C0"/>
      </a:accent1>
      <a:accent2>
        <a:srgbClr val="FF0000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35161</TotalTime>
  <Words>660</Words>
  <Application>Microsoft Office PowerPoint</Application>
  <PresentationFormat>Widescreen</PresentationFormat>
  <Paragraphs>114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Symbol</vt:lpstr>
      <vt:lpstr>Times New Roman</vt:lpstr>
      <vt:lpstr>Trebuchet MS</vt:lpstr>
      <vt:lpstr>Wingdings</vt:lpstr>
      <vt:lpstr>Wingdings 3</vt:lpstr>
      <vt:lpstr>Facet</vt:lpstr>
      <vt:lpstr>ANB B2B API  Transactions Banking Solutions</vt:lpstr>
      <vt:lpstr>PowerPoint Presentation</vt:lpstr>
      <vt:lpstr>What is B2B?</vt:lpstr>
      <vt:lpstr>WHY ARAB NATIONAL BANK?</vt:lpstr>
      <vt:lpstr>APIS DESIGNED AND DEVELOPED TO MEET YOUR NEEDS</vt:lpstr>
      <vt:lpstr>And more APIs...</vt:lpstr>
      <vt:lpstr>Other Features...</vt:lpstr>
      <vt:lpstr>IT IS EASIER THAN WHAT YOU THINK GO LIVE IN FEW STEPS</vt:lpstr>
      <vt:lpstr>Online B2B technical Documentation</vt:lpstr>
      <vt:lpstr>FAQs</vt:lpstr>
      <vt:lpstr>More FAQs…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Diaa M. Alzamzami</dc:creator>
  <cp:lastModifiedBy>Muteb H. Al-Eidi</cp:lastModifiedBy>
  <cp:revision>118</cp:revision>
  <cp:lastPrinted>2021-09-13T09:25:04Z</cp:lastPrinted>
  <dcterms:created xsi:type="dcterms:W3CDTF">2021-09-01T05:34:53Z</dcterms:created>
  <dcterms:modified xsi:type="dcterms:W3CDTF">2021-12-13T11:55:05Z</dcterms:modified>
</cp:coreProperties>
</file>